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85" r:id="rId3"/>
    <p:sldId id="292" r:id="rId4"/>
    <p:sldId id="286" r:id="rId5"/>
    <p:sldId id="287" r:id="rId6"/>
    <p:sldId id="289" r:id="rId7"/>
    <p:sldId id="294" r:id="rId8"/>
    <p:sldId id="293" r:id="rId9"/>
    <p:sldId id="295" r:id="rId10"/>
    <p:sldId id="290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4660"/>
  </p:normalViewPr>
  <p:slideViewPr>
    <p:cSldViewPr>
      <p:cViewPr>
        <p:scale>
          <a:sx n="70" d="100"/>
          <a:sy n="70" d="100"/>
        </p:scale>
        <p:origin x="-1386" y="-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image" Target="../media/image30.png"/><Relationship Id="rId4" Type="http://schemas.openxmlformats.org/officeDocument/2006/relationships/image" Target="../media/image3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B214E9F8-3FB0-41FC-899D-0FC93180ED9C}" type="datetimeFigureOut">
              <a:rPr lang="ru-RU"/>
              <a:pPr>
                <a:defRPr/>
              </a:pPr>
              <a:t>17.09.2025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73299417-13DA-44E8-8AC1-8EBD1C0F0A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043136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C1D286-8B1B-44CE-963E-9E636FA2C431}" type="datetimeFigureOut">
              <a:rPr lang="ru-RU"/>
              <a:pPr>
                <a:defRPr/>
              </a:pPr>
              <a:t>17.09.2025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C2FA33-6C26-4880-BB42-CC397B3995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4892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B537F1-27B5-45AA-A36F-0ADFC36D2A44}" type="datetimeFigureOut">
              <a:rPr lang="ru-RU"/>
              <a:pPr>
                <a:defRPr/>
              </a:pPr>
              <a:t>17.09.2025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22F478-B5FB-4804-B116-76BE113CE4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403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ADBF5A-B810-44C1-8E4F-B29EEE173726}" type="datetimeFigureOut">
              <a:rPr lang="ru-RU"/>
              <a:pPr>
                <a:defRPr/>
              </a:pPr>
              <a:t>17.09.2025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6057BA-6CE5-4C0C-B6E1-AD73E2A03F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3271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95978F-7D59-4049-86F9-FC4A7587A271}" type="datetimeFigureOut">
              <a:rPr lang="ru-RU"/>
              <a:pPr>
                <a:defRPr/>
              </a:pPr>
              <a:t>17.09.2025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D67D66-B1FB-46DB-8522-02A2EB8072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6481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8E6D29-5749-472B-BA3A-273AB97C1C63}" type="datetimeFigureOut">
              <a:rPr lang="ru-RU"/>
              <a:pPr>
                <a:defRPr/>
              </a:pPr>
              <a:t>17.09.2025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7E2A20-A81B-41EB-8E04-17FD785E0D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8145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0AA412-80E6-45C0-B569-118952F693A8}" type="datetimeFigureOut">
              <a:rPr lang="ru-RU"/>
              <a:pPr>
                <a:defRPr/>
              </a:pPr>
              <a:t>17.09.2025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9E89EA-C407-4C59-9476-E84407D0C6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45104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A9E6EF-EF6C-4F3D-9386-73D80B555BF3}" type="datetimeFigureOut">
              <a:rPr lang="ru-RU"/>
              <a:pPr>
                <a:defRPr/>
              </a:pPr>
              <a:t>17.09.2025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F0559C-1382-414E-AC99-0FDD387644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534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FC93F3-D950-4FB2-9151-3D7A0537B38C}" type="datetimeFigureOut">
              <a:rPr lang="ru-RU"/>
              <a:pPr>
                <a:defRPr/>
              </a:pPr>
              <a:t>17.09.2025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94A430-F655-4E5B-9B81-B08EC66681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574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4CF585-7AD2-41B2-B3FD-1EEB9A102AC8}" type="datetimeFigureOut">
              <a:rPr lang="ru-RU"/>
              <a:pPr>
                <a:defRPr/>
              </a:pPr>
              <a:t>17.09.2025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BEF3AD-E2C6-4E8D-8117-C0B67B7536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0482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CDFB1E-5176-4AF9-B927-4D7A69C7B9F2}" type="datetimeFigureOut">
              <a:rPr lang="ru-RU"/>
              <a:pPr>
                <a:defRPr/>
              </a:pPr>
              <a:t>17.09.2025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C62C72-4812-4705-9D1F-DC794E39CC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0484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6BCAA3-8FFF-4C16-B08A-621001F63BA6}" type="datetimeFigureOut">
              <a:rPr lang="ru-RU"/>
              <a:pPr>
                <a:defRPr/>
              </a:pPr>
              <a:t>17.09.2025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24E127-C562-4E9C-93C6-EE4A778F7A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8514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4D2FACB-4753-4DBF-A8C7-5C1D937940C1}" type="datetimeFigureOut">
              <a:rPr lang="ru-RU"/>
              <a:pPr>
                <a:defRPr/>
              </a:pPr>
              <a:t>17.09.2025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1A17CC4-AD02-4179-B8C4-291157DCC1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hyperlink" Target="https://edu.tatar.ru/n_chelny/page92707.htm" TargetMode="External"/><Relationship Id="rId7" Type="http://schemas.openxmlformats.org/officeDocument/2006/relationships/image" Target="../media/image6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5" Type="http://schemas.openxmlformats.org/officeDocument/2006/relationships/hyperlink" Target="https://vk.com/club224306084" TargetMode="External"/><Relationship Id="rId4" Type="http://schemas.openxmlformats.org/officeDocument/2006/relationships/hyperlink" Target="https://vk.com/club164135018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13" Type="http://schemas.openxmlformats.org/officeDocument/2006/relationships/image" Target="../media/image22.jpeg"/><Relationship Id="rId18" Type="http://schemas.openxmlformats.org/officeDocument/2006/relationships/image" Target="../media/image2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12" Type="http://schemas.openxmlformats.org/officeDocument/2006/relationships/image" Target="../media/image21.jpeg"/><Relationship Id="rId17" Type="http://schemas.openxmlformats.org/officeDocument/2006/relationships/image" Target="../media/image26.jpeg"/><Relationship Id="rId2" Type="http://schemas.openxmlformats.org/officeDocument/2006/relationships/image" Target="../media/image1.jpeg"/><Relationship Id="rId16" Type="http://schemas.openxmlformats.org/officeDocument/2006/relationships/image" Target="../media/image25.jpeg"/><Relationship Id="rId20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11" Type="http://schemas.openxmlformats.org/officeDocument/2006/relationships/image" Target="../media/image20.jpeg"/><Relationship Id="rId5" Type="http://schemas.openxmlformats.org/officeDocument/2006/relationships/image" Target="../media/image14.jpeg"/><Relationship Id="rId15" Type="http://schemas.openxmlformats.org/officeDocument/2006/relationships/image" Target="../media/image24.jpeg"/><Relationship Id="rId10" Type="http://schemas.openxmlformats.org/officeDocument/2006/relationships/image" Target="../media/image19.jpeg"/><Relationship Id="rId19" Type="http://schemas.openxmlformats.org/officeDocument/2006/relationships/image" Target="../media/image28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Relationship Id="rId14" Type="http://schemas.openxmlformats.org/officeDocument/2006/relationships/image" Target="../media/image2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13" Type="http://schemas.openxmlformats.org/officeDocument/2006/relationships/oleObject" Target="../embeddings/oleObject3.bin"/><Relationship Id="rId3" Type="http://schemas.openxmlformats.org/officeDocument/2006/relationships/image" Target="../media/image1.jpeg"/><Relationship Id="rId7" Type="http://schemas.openxmlformats.org/officeDocument/2006/relationships/image" Target="../media/image35.jpeg"/><Relationship Id="rId12" Type="http://schemas.openxmlformats.org/officeDocument/2006/relationships/image" Target="../media/image38.jpe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33.png"/><Relationship Id="rId1" Type="http://schemas.openxmlformats.org/officeDocument/2006/relationships/vmlDrawing" Target="../drawings/vmlDrawing1.vml"/><Relationship Id="rId6" Type="http://schemas.openxmlformats.org/officeDocument/2006/relationships/image" Target="../media/image30.png"/><Relationship Id="rId11" Type="http://schemas.openxmlformats.org/officeDocument/2006/relationships/image" Target="../media/image37.jpeg"/><Relationship Id="rId5" Type="http://schemas.openxmlformats.org/officeDocument/2006/relationships/oleObject" Target="../embeddings/oleObject1.bin"/><Relationship Id="rId15" Type="http://schemas.openxmlformats.org/officeDocument/2006/relationships/oleObject" Target="../embeddings/oleObject4.bin"/><Relationship Id="rId10" Type="http://schemas.openxmlformats.org/officeDocument/2006/relationships/image" Target="../media/image31.png"/><Relationship Id="rId4" Type="http://schemas.openxmlformats.org/officeDocument/2006/relationships/image" Target="../media/image34.png"/><Relationship Id="rId9" Type="http://schemas.openxmlformats.org/officeDocument/2006/relationships/oleObject" Target="../embeddings/oleObject2.bin"/><Relationship Id="rId14" Type="http://schemas.openxmlformats.org/officeDocument/2006/relationships/image" Target="../media/image3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44.jpeg"/><Relationship Id="rId7" Type="http://schemas.openxmlformats.org/officeDocument/2006/relationships/image" Target="../media/image4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Relationship Id="rId9" Type="http://schemas.openxmlformats.org/officeDocument/2006/relationships/image" Target="../media/image50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image" Target="../media/image51.jpeg"/><Relationship Id="rId7" Type="http://schemas.openxmlformats.org/officeDocument/2006/relationships/image" Target="../media/image5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image" Target="../media/image57.jpeg"/><Relationship Id="rId7" Type="http://schemas.openxmlformats.org/officeDocument/2006/relationships/image" Target="../media/image6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10" Type="http://schemas.openxmlformats.org/officeDocument/2006/relationships/image" Target="../media/image64.jpeg"/><Relationship Id="rId4" Type="http://schemas.openxmlformats.org/officeDocument/2006/relationships/image" Target="../media/image58.jpeg"/><Relationship Id="rId9" Type="http://schemas.openxmlformats.org/officeDocument/2006/relationships/image" Target="../media/image6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2052" name="Picture 2" descr="https://phonoteka.org/uploads/posts/2021-04/1617679969_8-p-fon-goluboi-nezhnii-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963" y="-33338"/>
            <a:ext cx="9274176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468313" y="306388"/>
            <a:ext cx="8424862" cy="247491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«Детский сад общеразвивающего вида с приоритетным осуществлением деятельности по познавательно-речевому направлению развития детей №59 «Дружба»</a:t>
            </a:r>
          </a:p>
        </p:txBody>
      </p:sp>
      <p:pic>
        <p:nvPicPr>
          <p:cNvPr id="5" name="Picture 2" descr="https://edu.tatar.ru/upload/organization/476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265588"/>
            <a:ext cx="3528392" cy="25772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2055" name="Прямоугольник 8"/>
          <p:cNvSpPr>
            <a:spLocks noChangeArrowheads="1"/>
          </p:cNvSpPr>
          <p:nvPr/>
        </p:nvSpPr>
        <p:spPr bwMode="auto">
          <a:xfrm>
            <a:off x="4203700" y="3303588"/>
            <a:ext cx="4679950" cy="286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b="1">
                <a:latin typeface="Times New Roman" pitchFamily="18" charset="0"/>
                <a:cs typeface="Times New Roman" pitchFamily="18" charset="0"/>
              </a:rPr>
              <a:t>Адрес   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423812, Республика Татарстан, г. Набережные Челны, Новый Город, Молодежный б-р, д. 2 (56/29)</a:t>
            </a:r>
          </a:p>
          <a:p>
            <a:endParaRPr lang="ru-RU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>
                <a:latin typeface="Times New Roman" pitchFamily="18" charset="0"/>
                <a:cs typeface="Times New Roman" pitchFamily="18" charset="0"/>
              </a:rPr>
              <a:t>Сайт:   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https://edu.tatar.ru/n_chelny/page92707.htm</a:t>
            </a:r>
          </a:p>
          <a:p>
            <a:endParaRPr lang="ru-RU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>
                <a:latin typeface="Times New Roman" pitchFamily="18" charset="0"/>
                <a:cs typeface="Times New Roman" pitchFamily="18" charset="0"/>
              </a:rPr>
              <a:t>Электронная почта:   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dou59@yandex.ru</a:t>
            </a:r>
          </a:p>
          <a:p>
            <a:r>
              <a:rPr lang="ru-RU" b="1">
                <a:latin typeface="Times New Roman" pitchFamily="18" charset="0"/>
                <a:cs typeface="Times New Roman" pitchFamily="18" charset="0"/>
              </a:rPr>
              <a:t>Телефон:       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+7(855)-251-75-54</a:t>
            </a:r>
          </a:p>
          <a:p>
            <a:r>
              <a:rPr lang="ru-RU" b="1">
                <a:latin typeface="Times New Roman" pitchFamily="18" charset="0"/>
                <a:cs typeface="Times New Roman" pitchFamily="18" charset="0"/>
              </a:rPr>
              <a:t>ВКонтакте: 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https://vk.com/club164135018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phonoteka.org/uploads/posts/2021-04/1617679969_8-p-fon-goluboi-nezhnii-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25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468313" y="115888"/>
            <a:ext cx="7991475" cy="100965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Реализация проекта  ДОУ № 59 отражается:</a:t>
            </a:r>
          </a:p>
        </p:txBody>
      </p:sp>
      <p:sp>
        <p:nvSpPr>
          <p:cNvPr id="11268" name="Прямоугольник 4"/>
          <p:cNvSpPr>
            <a:spLocks noChangeArrowheads="1"/>
          </p:cNvSpPr>
          <p:nvPr/>
        </p:nvSpPr>
        <p:spPr bwMode="auto">
          <a:xfrm>
            <a:off x="468313" y="1773238"/>
            <a:ext cx="6384925" cy="3139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На сайте МБДОУ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“Детский сад № 59 “Дружба”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  <a:hlinkClick r:id="rId3"/>
              </a:rPr>
              <a:t>https://edu.tatar.ru/n_chelny/page92707.htm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   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ВКонтакте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: </a:t>
            </a:r>
            <a:r>
              <a:rPr lang="en-US" dirty="0">
                <a:latin typeface="Times New Roman" pitchFamily="18" charset="0"/>
                <a:cs typeface="Times New Roman" pitchFamily="18" charset="0"/>
                <a:hlinkClick r:id="rId4"/>
              </a:rPr>
              <a:t>https://vk.com/club164135018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ИНФОРМАЦИОННЫЙ РЕСУРС</a:t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Студия комплексного развития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«ПИРАМИДКА»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hlinkClick r:id="rId5"/>
              </a:rPr>
              <a:t>https://</a:t>
            </a:r>
            <a:r>
              <a:rPr lang="en-US" dirty="0" smtClean="0">
                <a:hlinkClick r:id="rId5"/>
              </a:rPr>
              <a:t>vk.com/club224306084</a:t>
            </a:r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11269" name="Picture 4" descr="https://w7.pngwing.com/pngs/22/648/png-transparent-valentine-s-day-heart-valentine-hearts-love-miscellaneous-image-file-formats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6950" y="766763"/>
            <a:ext cx="2227263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2" descr="C:\Users\1\Desktop\Отчет Татнефть\сайт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1268413"/>
            <a:ext cx="1439863" cy="143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Picture 3" descr="C:\Users\1\Desktop\Отчет Татнефть\ВК дружба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7700" y="2941638"/>
            <a:ext cx="1441450" cy="143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phonoteka.org/uploads/posts/2021-04/1617679969_8-p-fon-goluboi-nezhnii-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050"/>
            <a:ext cx="91725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1547813" y="311150"/>
            <a:ext cx="5761037" cy="69373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Педагоги  ДОУ «Дружба»</a:t>
            </a:r>
          </a:p>
        </p:txBody>
      </p:sp>
      <p:sp>
        <p:nvSpPr>
          <p:cNvPr id="3076" name="Прямоугольник 4"/>
          <p:cNvSpPr>
            <a:spLocks noChangeArrowheads="1"/>
          </p:cNvSpPr>
          <p:nvPr/>
        </p:nvSpPr>
        <p:spPr bwMode="auto">
          <a:xfrm>
            <a:off x="1042988" y="1125538"/>
            <a:ext cx="7489825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Характеристика кадрового состава: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12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педагогов</a:t>
            </a:r>
          </a:p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Образовательный уровень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высшее педагогическое образование 	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12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человек </a:t>
            </a:r>
          </a:p>
          <a:p>
            <a:pPr algn="ctr"/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Категорийный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уровень 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высшая квалификационная категория 	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4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первая квалификационная категория	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8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AutoShape 2" descr="blob:https://web.whatsapp.com/309c2e59-379e-4603-bd7a-5c2b886e8bf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3078" name="Picture 3" descr="C:\Users\1\Downloads\WhatsApp Image 2023-10-03 at 17.49.06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2" r="38219"/>
          <a:stretch>
            <a:fillRect/>
          </a:stretch>
        </p:blipFill>
        <p:spPr bwMode="auto">
          <a:xfrm>
            <a:off x="161925" y="2509838"/>
            <a:ext cx="1638300" cy="2230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5" descr="C:\Users\1\Desktop\Фото воспитателей\Мухамедьярова Г.А.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4726" y="2532194"/>
            <a:ext cx="1668462" cy="2230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6" descr="C:\Users\1\Desktop\Фото воспитателей\Рептюх О.С.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7413" y="2532194"/>
            <a:ext cx="1633537" cy="217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2" name="Picture 7" descr="C:\Users\1\Desktop\Фото воспитателей\Хабирова Г.С.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65" t="13228" r="26839" b="26979"/>
          <a:stretch>
            <a:fillRect/>
          </a:stretch>
        </p:blipFill>
        <p:spPr bwMode="auto">
          <a:xfrm>
            <a:off x="4122738" y="2572935"/>
            <a:ext cx="1582738" cy="217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4" name="Picture 9" descr="C:\Users\1\Desktop\Фото воспитателей\Мамедова М.М.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32" r="20937" b="24242"/>
          <a:stretch>
            <a:fillRect/>
          </a:stretch>
        </p:blipFill>
        <p:spPr bwMode="auto">
          <a:xfrm>
            <a:off x="1331640" y="4916488"/>
            <a:ext cx="1495425" cy="190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5" name="Picture 10" descr="C:\Users\1\Desktop\Фото воспитателей\Башарова И.Г.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7418" y="4917447"/>
            <a:ext cx="1438275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6" name="Picture 11" descr="C:\Users\1\Desktop\Фото воспитателей\Чернова П.Г.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3219" y="4884738"/>
            <a:ext cx="1350962" cy="179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7" name="Picture 12" descr="C:\Users\1\Desktop\Фото воспитателей\нуриахметова М.П.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4884738"/>
            <a:ext cx="1350963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phonoteka.org/uploads/posts/2021-04/1617679969_8-p-fon-goluboi-nezhnii-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863" y="0"/>
            <a:ext cx="917257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1116013" y="311150"/>
            <a:ext cx="6985000" cy="167798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Характеристика групп по наполняемости и однородности возрастного состава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2025-2026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учебный год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9747415"/>
              </p:ext>
            </p:extLst>
          </p:nvPr>
        </p:nvGraphicFramePr>
        <p:xfrm>
          <a:off x="755650" y="2393950"/>
          <a:ext cx="7345363" cy="1472184"/>
        </p:xfrm>
        <a:graphic>
          <a:graphicData uri="http://schemas.openxmlformats.org/drawingml/2006/table">
            <a:tbl>
              <a:tblPr/>
              <a:tblGrid>
                <a:gridCol w="4103688"/>
                <a:gridCol w="3241675"/>
              </a:tblGrid>
              <a:tr h="68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Возраст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и № групп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1F5"/>
                    </a:solidFill>
                  </a:tcPr>
                </a:tc>
              </a:tr>
              <a:tr h="69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младшая группа, дети с 2 до 3 лет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№2,6,7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1F5"/>
                    </a:solidFill>
                  </a:tcPr>
                </a:tc>
              </a:tr>
              <a:tr h="69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младшая группа, дети с 3 до 4 лет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3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1F5"/>
                    </a:solidFill>
                  </a:tcPr>
                </a:tc>
              </a:tr>
              <a:tr h="69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средняя группа, дети с 4 до 5 лет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№10 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1F5"/>
                    </a:solidFill>
                  </a:tcPr>
                </a:tc>
              </a:tr>
              <a:tr h="69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старшая группа, дети с 5 до 6 лет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12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1F5"/>
                    </a:solidFill>
                  </a:tcPr>
                </a:tc>
              </a:tr>
              <a:tr h="157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подготовительная к школе группа, дети с 6 до 7 лет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9, 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(татарская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1F5"/>
                    </a:solidFill>
                  </a:tcPr>
                </a:tc>
              </a:tr>
            </a:tbl>
          </a:graphicData>
        </a:graphic>
      </p:graphicFrame>
      <p:pic>
        <p:nvPicPr>
          <p:cNvPr id="8" name="Picture 3" descr="C:\Users\1\Desktop\фото 2021\Театральная деятельность\дети смотрят театр Алина 26.01.2022.jpg"/>
          <p:cNvPicPr>
            <a:picLocks noChangeAspect="1" noChangeArrowheads="1"/>
          </p:cNvPicPr>
          <p:nvPr/>
        </p:nvPicPr>
        <p:blipFill rotWithShape="1">
          <a:blip r:embed="rId3"/>
          <a:srcRect t="36416"/>
          <a:stretch/>
        </p:blipFill>
        <p:spPr bwMode="auto">
          <a:xfrm>
            <a:off x="1116013" y="3990975"/>
            <a:ext cx="7545387" cy="2643188"/>
          </a:xfrm>
          <a:prstGeom prst="rect">
            <a:avLst/>
          </a:prstGeom>
          <a:ln w="38100" cap="sq">
            <a:solidFill>
              <a:srgbClr val="FF9999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phonoteka.org/uploads/posts/2021-04/1617679969_8-p-fon-goluboi-nezhnii-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25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1116013" y="268288"/>
            <a:ext cx="7056437" cy="757237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Анкетирование родителей</a:t>
            </a:r>
          </a:p>
        </p:txBody>
      </p:sp>
      <p:pic>
        <p:nvPicPr>
          <p:cNvPr id="512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196975"/>
            <a:ext cx="1241425" cy="161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1196975"/>
            <a:ext cx="1241425" cy="161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1214438"/>
            <a:ext cx="1238250" cy="1620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6775" y="1196975"/>
            <a:ext cx="1238250" cy="161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8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3413" y="2955925"/>
            <a:ext cx="1246187" cy="161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9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4713" y="1209675"/>
            <a:ext cx="1243012" cy="1620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0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4713288"/>
            <a:ext cx="1241425" cy="1620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1" name="Picture 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7550" y="2928938"/>
            <a:ext cx="1243013" cy="1620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2" name="Picture 10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500" y="2955925"/>
            <a:ext cx="1241425" cy="161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3" name="Picture 11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138" y="2955925"/>
            <a:ext cx="1241425" cy="161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4" name="Picture 1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5025" y="2906713"/>
            <a:ext cx="1241425" cy="161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5" name="Picture 13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9463" y="2906713"/>
            <a:ext cx="1241425" cy="161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6" name="Picture 14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1350" y="4711700"/>
            <a:ext cx="1238250" cy="1620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7" name="Picture 15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1196975"/>
            <a:ext cx="1241425" cy="161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8" name="Picture 16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7550" y="4757738"/>
            <a:ext cx="1243013" cy="1620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9" name="Picture 17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5025" y="4757738"/>
            <a:ext cx="1241425" cy="1620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40" name="Picture 1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4711700"/>
            <a:ext cx="1243012" cy="1620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41" name="Picture 19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500" y="4757738"/>
            <a:ext cx="1241425" cy="1620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phonoteka.org/uploads/posts/2021-04/1617679969_8-p-fon-goluboi-nezhnii-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050"/>
            <a:ext cx="91725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684213" y="188913"/>
            <a:ext cx="7848600" cy="10795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области речевого развития основными задачами образовательной деятельности являются:</a:t>
            </a:r>
          </a:p>
        </p:txBody>
      </p:sp>
      <p:sp>
        <p:nvSpPr>
          <p:cNvPr id="6148" name="Прямоугольник 3"/>
          <p:cNvSpPr>
            <a:spLocks noChangeArrowheads="1"/>
          </p:cNvSpPr>
          <p:nvPr/>
        </p:nvSpPr>
        <p:spPr bwMode="auto">
          <a:xfrm>
            <a:off x="1476375" y="1557338"/>
            <a:ext cx="4572000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Формирование словаря: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Звуковая культура речи: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Грамматический строй речи: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Связная речь: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Подготовка детей к обучению грамоте: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Интерес к художественной литературе: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61988" y="188913"/>
            <a:ext cx="7848600" cy="10795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области речевого развития основными задачами образовательной деятельности являются:</a:t>
            </a:r>
          </a:p>
        </p:txBody>
      </p:sp>
      <p:sp>
        <p:nvSpPr>
          <p:cNvPr id="6150" name="Прямоугольник 4"/>
          <p:cNvSpPr>
            <a:spLocks noChangeArrowheads="1"/>
          </p:cNvSpPr>
          <p:nvPr/>
        </p:nvSpPr>
        <p:spPr bwMode="auto">
          <a:xfrm>
            <a:off x="661988" y="3448050"/>
            <a:ext cx="80645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Речь-это не только средство общения, но и орудие мышления, творчества, носитель памяти, информации и пр. </a:t>
            </a:r>
          </a:p>
        </p:txBody>
      </p:sp>
      <p:pic>
        <p:nvPicPr>
          <p:cNvPr id="6151" name="Picture 2" descr="C:\Users\1\Desktop\конкурсы\Дипломы ДОУ\IMG_2406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375" y="1585913"/>
            <a:ext cx="2484438" cy="176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152" name="Объект 5"/>
          <p:cNvGraphicFramePr>
            <a:graphicFrameLocks noChangeAspect="1"/>
          </p:cNvGraphicFramePr>
          <p:nvPr/>
        </p:nvGraphicFramePr>
        <p:xfrm>
          <a:off x="1692275" y="4187825"/>
          <a:ext cx="14859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4" name="PDF" r:id="rId5" imgW="0" imgH="0" progId="FoxitReader.Document">
                  <p:embed/>
                </p:oleObj>
              </mc:Choice>
              <mc:Fallback>
                <p:oleObj name="PDF" r:id="rId5" imgW="0" imgH="0" progId="FoxitReader.Document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2275" y="4187825"/>
                        <a:ext cx="1485900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153" name="Picture 3" descr="C:\Users\1\Desktop\конкурсы\Дипломы ДОУ\IMG_4980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630400" y="-10972800"/>
            <a:ext cx="240030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4" name="Picture 4" descr="C:\Users\1\Desktop\конкурсы\Дипломы ДОУ\IMG_4992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0" t="4028" r="5576"/>
          <a:stretch>
            <a:fillRect/>
          </a:stretch>
        </p:blipFill>
        <p:spPr bwMode="auto">
          <a:xfrm>
            <a:off x="3348038" y="4116388"/>
            <a:ext cx="1503362" cy="219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155" name="Объект 6"/>
          <p:cNvGraphicFramePr>
            <a:graphicFrameLocks noChangeAspect="1"/>
          </p:cNvGraphicFramePr>
          <p:nvPr/>
        </p:nvGraphicFramePr>
        <p:xfrm>
          <a:off x="215900" y="4094163"/>
          <a:ext cx="1330325" cy="187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5" name="PDF" r:id="rId9" imgW="0" imgH="0" progId="FoxitReader.Document">
                  <p:embed/>
                </p:oleObj>
              </mc:Choice>
              <mc:Fallback>
                <p:oleObj name="PDF" r:id="rId9" imgW="0" imgH="0" progId="FoxitReader.Document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5900" y="4094163"/>
                        <a:ext cx="1330325" cy="187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156" name="Picture 5" descr="C:\Users\1\Desktop\конкурсы\Дипломы ДОУ\Коллектив «Дружба»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4094163"/>
            <a:ext cx="1782763" cy="251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7" name="Picture 6" descr="C:\Users\1\Desktop\конкурсы\Дипломы ДОУ\Кызыл толке 2022 Акмалова Амина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7063" y="4116388"/>
            <a:ext cx="1782762" cy="251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158" name="Объект 7"/>
          <p:cNvGraphicFramePr>
            <a:graphicFrameLocks noChangeAspect="1"/>
          </p:cNvGraphicFramePr>
          <p:nvPr/>
        </p:nvGraphicFramePr>
        <p:xfrm>
          <a:off x="1187450" y="5211763"/>
          <a:ext cx="1162050" cy="1646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6" name="PDF" r:id="rId13" imgW="0" imgH="0" progId="FoxitReader.Document">
                  <p:embed/>
                </p:oleObj>
              </mc:Choice>
              <mc:Fallback>
                <p:oleObj name="PDF" r:id="rId13" imgW="0" imgH="0" progId="FoxitReader.Document">
                  <p:embed/>
                  <p:pic>
                    <p:nvPicPr>
                      <p:cNvPr id="0" name="Объект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450" y="5211763"/>
                        <a:ext cx="1162050" cy="1646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9" name="Объект 8"/>
          <p:cNvGraphicFramePr>
            <a:graphicFrameLocks noChangeAspect="1"/>
          </p:cNvGraphicFramePr>
          <p:nvPr/>
        </p:nvGraphicFramePr>
        <p:xfrm>
          <a:off x="2551113" y="5213350"/>
          <a:ext cx="1165225" cy="1644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7" name="PDF" r:id="rId15" imgW="0" imgH="0" progId="FoxitReader.Document">
                  <p:embed/>
                </p:oleObj>
              </mc:Choice>
              <mc:Fallback>
                <p:oleObj name="PDF" r:id="rId15" imgW="0" imgH="0" progId="FoxitReader.Document">
                  <p:embed/>
                  <p:pic>
                    <p:nvPicPr>
                      <p:cNvPr id="0" name="Объект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1113" y="5213350"/>
                        <a:ext cx="1165225" cy="1644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phonoteka.org/uploads/posts/2021-04/1617679969_8-p-fon-goluboi-nezhnii-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25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 descr="C:\Users\1\Desktop\ФПГ Роботехнопарк 2023\фото 2021\Роботехнопарк\группа 7\оод 1 07.04.2023\8.jf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1052513"/>
            <a:ext cx="2881313" cy="2160587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661988" y="188913"/>
            <a:ext cx="7848600" cy="57626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Занятия по развитию речи</a:t>
            </a:r>
          </a:p>
        </p:txBody>
      </p:sp>
      <p:pic>
        <p:nvPicPr>
          <p:cNvPr id="8" name="Picture 5" descr="C:\Users\1\Desktop\фото 2021\группа 6\14.jpg"/>
          <p:cNvPicPr>
            <a:picLocks noChangeAspect="1" noChangeArrowheads="1"/>
          </p:cNvPicPr>
          <p:nvPr/>
        </p:nvPicPr>
        <p:blipFill rotWithShape="1">
          <a:blip r:embed="rId4"/>
          <a:srcRect t="1396" r="9483"/>
          <a:stretch/>
        </p:blipFill>
        <p:spPr bwMode="auto">
          <a:xfrm>
            <a:off x="3419475" y="1087438"/>
            <a:ext cx="2600325" cy="2125662"/>
          </a:xfrm>
          <a:prstGeom prst="rect">
            <a:avLst/>
          </a:prstGeom>
          <a:ln w="38100" cap="sq">
            <a:solidFill>
              <a:srgbClr val="FF9999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C:\Users\1\Desktop\фото 2021\группа 6\6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54750" y="1116013"/>
            <a:ext cx="2795588" cy="2097087"/>
          </a:xfrm>
          <a:prstGeom prst="rect">
            <a:avLst/>
          </a:prstGeom>
          <a:ln w="38100" cap="sq">
            <a:solidFill>
              <a:srgbClr val="FF9999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1\Desktop\фото 2021\группа 2\1.jpg"/>
          <p:cNvPicPr>
            <a:picLocks noChangeAspect="1" noChangeArrowheads="1"/>
          </p:cNvPicPr>
          <p:nvPr/>
        </p:nvPicPr>
        <p:blipFill rotWithShape="1">
          <a:blip r:embed="rId6"/>
          <a:srcRect l="11781" r="11796"/>
          <a:stretch/>
        </p:blipFill>
        <p:spPr bwMode="auto">
          <a:xfrm>
            <a:off x="520700" y="3530600"/>
            <a:ext cx="2898775" cy="1843088"/>
          </a:xfrm>
          <a:prstGeom prst="rect">
            <a:avLst/>
          </a:prstGeom>
          <a:ln w="38100" cap="sq">
            <a:solidFill>
              <a:srgbClr val="FF9999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C:\Users\1\Desktop\фото 2021\группа 2\5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895725" y="3516313"/>
            <a:ext cx="4716463" cy="2290762"/>
          </a:xfrm>
          <a:prstGeom prst="rect">
            <a:avLst/>
          </a:prstGeom>
          <a:ln w="38100" cap="sq">
            <a:solidFill>
              <a:srgbClr val="FF9999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phonoteka.org/uploads/posts/2021-04/1617679969_8-p-fon-goluboi-nezhnii-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25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2" descr="C:\Users\1\Desktop\ДОУ 59\фото 2021\лепка\группа 9\1.jf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50" y="252413"/>
            <a:ext cx="3584575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3" descr="C:\Users\1\Desktop\ДОУ 59\фото 2021\болтунишки\группа 1\01.11.2022 театр Колобок 2.jf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8950" y="276225"/>
            <a:ext cx="4124325" cy="200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4" descr="C:\Users\1\Desktop\ДОУ 59\фото 2021\болтунишки\группа 2\7.jf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2420938"/>
            <a:ext cx="4151312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5" descr="C:\Users\1\Desktop\ДОУ 59\фото 2021\болтунишки\группа 2\26.01.2023 Развитие речи1.jf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7113" y="4606925"/>
            <a:ext cx="4579937" cy="222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6" descr="C:\Users\1\Desktop\ДОУ 59\фото 2021\болтунишки\группа 5\1.jfi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3825" y="2443163"/>
            <a:ext cx="3135313" cy="176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0" name="Picture 7" descr="C:\Users\1\Desktop\ДОУ 59\фото 2021\болтунишки\группа 6\12.12.2022  4.jfi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664075"/>
            <a:ext cx="1584325" cy="211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1" name="Picture 8" descr="C:\Users\1\Desktop\ДОУ 59\фото 2021\болтунишки\группа 6\12.12.2022 3.jfif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7575" y="4662488"/>
            <a:ext cx="1584325" cy="2112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phonoteka.org/uploads/posts/2021-04/1617679969_8-p-fon-goluboi-nezhnii-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25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2" descr="C:\Users\1\Desktop\ДОУ 59\фото 2021\Театральная деятельность\24.03.2023 гр 11\4.jf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77" t="15840" r="11115"/>
          <a:stretch>
            <a:fillRect/>
          </a:stretch>
        </p:blipFill>
        <p:spPr bwMode="auto">
          <a:xfrm>
            <a:off x="2346325" y="3970338"/>
            <a:ext cx="4481513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3" descr="C:\Users\1\Desktop\ДОУ 59\фото 2021\Театральная деятельность\24.03.2023 гр 11\12.jf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2463" y="333375"/>
            <a:ext cx="2881312" cy="215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4" descr="C:\Users\1\Desktop\ДОУ 59\фото 2021\Театральная деятельность\24.03.2023 гр 11\5.jf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3" y="600075"/>
            <a:ext cx="2879725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5" descr="C:\Users\1\Desktop\ДОУ 59\фото 2021\Театральная деятельность\24.03.2023 гр 11\9.jf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72" t="24063" r="24260" b="24480"/>
          <a:stretch>
            <a:fillRect/>
          </a:stretch>
        </p:blipFill>
        <p:spPr bwMode="auto">
          <a:xfrm>
            <a:off x="6156325" y="620713"/>
            <a:ext cx="2830513" cy="216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6" descr="C:\Users\1\Desktop\ДОУ 59\фото 2021\Театральная деятельность\24.03.2023 гр 11\8.jfi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3" y="3779838"/>
            <a:ext cx="1890712" cy="251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4" name="Picture 7" descr="C:\Users\1\Desktop\ДОУ 59\фото 2021\Театральная деятельность\24.03.2023 гр 11\14.jfi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89" t="-259" r="22606" b="2"/>
          <a:stretch>
            <a:fillRect/>
          </a:stretch>
        </p:blipFill>
        <p:spPr bwMode="auto">
          <a:xfrm>
            <a:off x="6916738" y="3854450"/>
            <a:ext cx="2097087" cy="252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708025" y="3068638"/>
            <a:ext cx="7850188" cy="7112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ТЕАТРАЛИЗОВАННАЯ ДЕЯТЕЛЬНОСТЬ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phonoteka.org/uploads/posts/2021-04/1617679969_8-p-fon-goluboi-nezhnii-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25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1835150" y="188913"/>
            <a:ext cx="5329238" cy="53975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КОНКУРСЫ ЧТЕЦОВ</a:t>
            </a:r>
          </a:p>
        </p:txBody>
      </p:sp>
      <p:pic>
        <p:nvPicPr>
          <p:cNvPr id="10244" name="Picture 2" descr="C:\Users\1\Desktop\ДОУ 59\фото 2021\Конкурс чтецов 07.02.23\гр 2 Амина.jf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53" t="45145" r="16406" b="9747"/>
          <a:stretch>
            <a:fillRect/>
          </a:stretch>
        </p:blipFill>
        <p:spPr bwMode="auto">
          <a:xfrm>
            <a:off x="987425" y="868363"/>
            <a:ext cx="1425575" cy="216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3" descr="C:\Users\1\Desktop\ДОУ 59\фото 2021\Конкурс чтецов 07.02.23\фото общее.jf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9688" y="868363"/>
            <a:ext cx="3840162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4" descr="C:\Users\1\Desktop\ДОУ 59\фото 2021\Конкурс чтецов 07.02.23\гр 7 Муса 1.jf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24" t="26787" r="12988" b="20660"/>
          <a:stretch>
            <a:fillRect/>
          </a:stretch>
        </p:blipFill>
        <p:spPr bwMode="auto">
          <a:xfrm>
            <a:off x="6672263" y="868363"/>
            <a:ext cx="1498600" cy="216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7" name="Picture 5" descr="C:\Users\1\Desktop\ДОУ 59\фото 2021\Конкурс чтецов 07.02.23\гр 7 Регина.jf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78" t="33598" r="10921" b="15366"/>
          <a:stretch>
            <a:fillRect/>
          </a:stretch>
        </p:blipFill>
        <p:spPr bwMode="auto">
          <a:xfrm>
            <a:off x="179388" y="3213100"/>
            <a:ext cx="1577975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8" name="Picture 6" descr="C:\Users\1\Desktop\ДОУ 59\фото 2021\Конкурс чтецов 07.02.23\гр 8 Злата Шабалина.jfi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9" t="18903" r="9091" b="5173"/>
          <a:stretch>
            <a:fillRect/>
          </a:stretch>
        </p:blipFill>
        <p:spPr bwMode="auto">
          <a:xfrm>
            <a:off x="1909763" y="3933825"/>
            <a:ext cx="1385887" cy="215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9" name="Picture 7" descr="C:\Users\1\Desktop\ДОУ 59\фото 2021\Конкурс чтецов 07.02.23\гр 6 Малышева Валентина.jfi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19" t="29999" r="12949" b="7498"/>
          <a:stretch>
            <a:fillRect/>
          </a:stretch>
        </p:blipFill>
        <p:spPr bwMode="auto">
          <a:xfrm>
            <a:off x="3492500" y="4149725"/>
            <a:ext cx="1455738" cy="215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0" name="Picture 8" descr="C:\Users\1\Desktop\ДОУ 59\фото 2021\Конкурс чтецов 07.02.23\гр 8 Полина Яценко.jfif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5" t="29784" r="22803" b="12450"/>
          <a:stretch>
            <a:fillRect/>
          </a:stretch>
        </p:blipFill>
        <p:spPr bwMode="auto">
          <a:xfrm>
            <a:off x="5210175" y="4149725"/>
            <a:ext cx="1371600" cy="215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1" name="Picture 9" descr="C:\Users\1\Desktop\ДОУ 59\фото 2021\Конкурс чтецов 07.02.23\гр 11 Вагизова Ралина.jfif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5" t="20001" r="17012" b="28638"/>
          <a:stretch>
            <a:fillRect/>
          </a:stretch>
        </p:blipFill>
        <p:spPr bwMode="auto">
          <a:xfrm>
            <a:off x="6948488" y="3429000"/>
            <a:ext cx="1647825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2852</TotalTime>
  <Words>216</Words>
  <Application>Microsoft Office PowerPoint</Application>
  <PresentationFormat>Экран (4:3)</PresentationFormat>
  <Paragraphs>51</Paragraphs>
  <Slides>10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2" baseType="lpstr">
      <vt:lpstr>Тема Office</vt:lpstr>
      <vt:lpstr>PDF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94</cp:revision>
  <dcterms:created xsi:type="dcterms:W3CDTF">2021-11-09T08:02:22Z</dcterms:created>
  <dcterms:modified xsi:type="dcterms:W3CDTF">2025-09-17T08:04:16Z</dcterms:modified>
</cp:coreProperties>
</file>